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anose="020B0604020202020204" charset="0"/>
      <p:regular r:id="rId18"/>
      <p:bold r:id="rId19"/>
      <p:italic r:id="rId20"/>
      <p:boldItalic r:id="rId21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10"/>
  </p:normalViewPr>
  <p:slideViewPr>
    <p:cSldViewPr snapToGrid="0" snapToObjects="1">
      <p:cViewPr>
        <p:scale>
          <a:sx n="56" d="100"/>
          <a:sy n="5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71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352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1633" y="296850"/>
            <a:ext cx="7120057" cy="49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INTEGRANTES: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JEIFFER ZAMBRANO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NEICER ZAMBRANO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DOCENTE: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CESAR SINSHIGUANO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ASIGNATURA: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SISTEMAS DISTRIBUIDOS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SEMESTRE: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OCTAVO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PERIODO: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2024-2</a:t>
            </a:r>
            <a:endParaRPr lang="en-US" sz="30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79FCA8-BDEE-44A1-93BD-447152AF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296" y="7751749"/>
            <a:ext cx="1667108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4AE766-B07B-46A6-8C95-09AFBBD9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822" y="7772336"/>
            <a:ext cx="1648055" cy="4572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DCA825B-C650-4157-8B15-5C166177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5454" y="1150863"/>
            <a:ext cx="7863840" cy="5882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2B295F-9254-4473-B2EE-E308D1305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24" y="1150864"/>
            <a:ext cx="7863842" cy="5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2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9095" y="1844061"/>
            <a:ext cx="5160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</a:t>
            </a:r>
            <a:r>
              <a:rPr lang="en-US" sz="3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Sistemas</a:t>
            </a: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Distribuidos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379095" y="3027716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y comunicaciones son el corazón de los sistemas distribuidos,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permitiendo que componentes dispersos se comuniquen y trabajen de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manera coordinada para lograr objetivos comunes.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594122"/>
            <a:ext cx="11680269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Protocolos de Comunicación (Referencia al Modelo OSI)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667107" y="1307783"/>
            <a:ext cx="15240" cy="6327577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4" name="Shape 2"/>
          <p:cNvSpPr/>
          <p:nvPr/>
        </p:nvSpPr>
        <p:spPr>
          <a:xfrm>
            <a:off x="811292" y="1603772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5" name="Shape 3"/>
          <p:cNvSpPr/>
          <p:nvPr/>
        </p:nvSpPr>
        <p:spPr>
          <a:xfrm>
            <a:off x="522923" y="1459587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 4"/>
          <p:cNvSpPr/>
          <p:nvPr/>
        </p:nvSpPr>
        <p:spPr>
          <a:xfrm>
            <a:off x="612100" y="1504831"/>
            <a:ext cx="12525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16963" y="1442680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Física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6963" y="1745456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las características físicas del medio de red, como cables, conectores y tipos de </a:t>
            </a:r>
            <a:r>
              <a:rPr lang="en-US" sz="16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señal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11292" y="2526983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0" name="Shape 8"/>
          <p:cNvSpPr/>
          <p:nvPr/>
        </p:nvSpPr>
        <p:spPr>
          <a:xfrm>
            <a:off x="522923" y="2382798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9"/>
          <p:cNvSpPr/>
          <p:nvPr/>
        </p:nvSpPr>
        <p:spPr>
          <a:xfrm>
            <a:off x="585788" y="2428042"/>
            <a:ext cx="17787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416963" y="2365891"/>
            <a:ext cx="25777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Enlace de Datos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16963" y="2668667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 encarga de la detección y corrección de errores, así como del control de flujo y </a:t>
            </a:r>
            <a:r>
              <a:rPr lang="en-US" sz="16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direccionamiento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1292" y="3450193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15" name="Shape 13"/>
          <p:cNvSpPr/>
          <p:nvPr/>
        </p:nvSpPr>
        <p:spPr>
          <a:xfrm>
            <a:off x="522923" y="3306008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6" name="Text 14"/>
          <p:cNvSpPr/>
          <p:nvPr/>
        </p:nvSpPr>
        <p:spPr>
          <a:xfrm>
            <a:off x="580787" y="3351252"/>
            <a:ext cx="187762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416963" y="3289102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Red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16963" y="3591878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Proporciona direccionamiento lógico, enrutamiento y conmutación de </a:t>
            </a:r>
            <a:r>
              <a:rPr lang="en-US" sz="16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paquetes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1292" y="4373404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0" name="Shape 18"/>
          <p:cNvSpPr/>
          <p:nvPr/>
        </p:nvSpPr>
        <p:spPr>
          <a:xfrm>
            <a:off x="522923" y="4229219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21" name="Text 19"/>
          <p:cNvSpPr/>
          <p:nvPr/>
        </p:nvSpPr>
        <p:spPr>
          <a:xfrm>
            <a:off x="576263" y="4274463"/>
            <a:ext cx="19692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416963" y="4212312"/>
            <a:ext cx="211324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Transporte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416963" y="4515088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Garantiza la entrega confiable de datos entre aplicaciones, incluido el control de errores y de flujo.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11292" y="5296614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25" name="Shape 23"/>
          <p:cNvSpPr/>
          <p:nvPr/>
        </p:nvSpPr>
        <p:spPr>
          <a:xfrm>
            <a:off x="522923" y="5152430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26" name="Text 24"/>
          <p:cNvSpPr/>
          <p:nvPr/>
        </p:nvSpPr>
        <p:spPr>
          <a:xfrm>
            <a:off x="580549" y="5197673"/>
            <a:ext cx="18835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416963" y="5135523"/>
            <a:ext cx="177569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Sesión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416963" y="5438299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Gestiona las sesiones de comunicación entre aplicaciones, incluido el establecimiento y la terminación de conexiones.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1292" y="6219825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0" name="Shape 28"/>
          <p:cNvSpPr/>
          <p:nvPr/>
        </p:nvSpPr>
        <p:spPr>
          <a:xfrm>
            <a:off x="522923" y="6075640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31" name="Text 29"/>
          <p:cNvSpPr/>
          <p:nvPr/>
        </p:nvSpPr>
        <p:spPr>
          <a:xfrm>
            <a:off x="583525" y="6120884"/>
            <a:ext cx="182404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6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1416963" y="6058733"/>
            <a:ext cx="2316361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Presentación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16963" y="6361509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Maneja el formato de datos y el cifrado/descifrado, asegurando el intercambio de datos compatible entre aplicaciones.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11292" y="7143036"/>
            <a:ext cx="472321" cy="15240"/>
          </a:xfrm>
          <a:prstGeom prst="roundRect">
            <a:avLst>
              <a:gd name="adj" fmla="val 37192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s-EC"/>
          </a:p>
        </p:txBody>
      </p:sp>
      <p:sp>
        <p:nvSpPr>
          <p:cNvPr id="35" name="Shape 33"/>
          <p:cNvSpPr/>
          <p:nvPr/>
        </p:nvSpPr>
        <p:spPr>
          <a:xfrm>
            <a:off x="522923" y="6998851"/>
            <a:ext cx="303609" cy="303609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36" name="Text 34"/>
          <p:cNvSpPr/>
          <p:nvPr/>
        </p:nvSpPr>
        <p:spPr>
          <a:xfrm>
            <a:off x="591860" y="7044095"/>
            <a:ext cx="165616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7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1416963" y="6981944"/>
            <a:ext cx="2004774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Capa de Aplicación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416963" y="7284720"/>
            <a:ext cx="12741116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Proporciona servicios a las aplicaciones, como correo electrónico, navegación web y uso compartido de archivos.</a:t>
            </a:r>
            <a:endParaRPr lang="en-US" sz="1600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66A36779-E796-4642-9271-4F382328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345" y="7798299"/>
            <a:ext cx="1829055" cy="409632"/>
          </a:xfrm>
          <a:prstGeom prst="rect">
            <a:avLst/>
          </a:prstGeom>
        </p:spPr>
      </p:pic>
      <p:pic>
        <p:nvPicPr>
          <p:cNvPr id="1026" name="Picture 2" descr="Qué es el Modelo OSI? Fundamentos - Platzi">
            <a:extLst>
              <a:ext uri="{FF2B5EF4-FFF2-40B4-BE49-F238E27FC236}">
                <a16:creationId xmlns:a16="http://schemas.microsoft.com/office/drawing/2014/main" id="{F27D7394-234D-40F6-8621-A906C062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030" y="1203677"/>
            <a:ext cx="3454630" cy="328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61180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Topologías de 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86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Bus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Todos los dispositivos se conectan a un cable central único, que actúa como un medio compartido para la comunicación.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35473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Estrella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Todos los dispositivos se conectan a un concentrador o conmutador central, que actúa como un punto central para toda la comunicación.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315968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 de Anillo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 dispositivos se conectan en un bucle cerrado, con el flujo de datos en una sola dirección alrededor del anillo.</a:t>
            </a:r>
            <a:endParaRPr lang="en-US" sz="17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2E04D2-0CDA-4C5B-A507-AEDDC36B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345" y="7774248"/>
            <a:ext cx="1829055" cy="409632"/>
          </a:xfrm>
          <a:prstGeom prst="rect">
            <a:avLst/>
          </a:prstGeom>
        </p:spPr>
      </p:pic>
      <p:pic>
        <p:nvPicPr>
          <p:cNvPr id="2050" name="Picture 2" descr="Qué son las Topologías de Red? – Mtro. Fernando Arciniega">
            <a:extLst>
              <a:ext uri="{FF2B5EF4-FFF2-40B4-BE49-F238E27FC236}">
                <a16:creationId xmlns:a16="http://schemas.microsoft.com/office/drawing/2014/main" id="{19B7AC0D-A4E3-4230-8F69-DFBA7E3A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007" y="174833"/>
            <a:ext cx="5580043" cy="317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877253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 Banda Ancha y Redes Inalámbricas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1131" y="2503884"/>
            <a:ext cx="3766661" cy="3133249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5" name="Text 2"/>
          <p:cNvSpPr/>
          <p:nvPr/>
        </p:nvSpPr>
        <p:spPr>
          <a:xfrm>
            <a:off x="6400086" y="2712839"/>
            <a:ext cx="3348752" cy="662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 Banda Ancha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00086" y="3495794"/>
            <a:ext cx="3348752" cy="1932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Conexiones de internet de alta velocidad, que generalmente utilizan tecnologías de cable, fibra óptica o DSL, proporcionando un alto ancho de banda para la transmisión de datos.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127" y="2503884"/>
            <a:ext cx="3766661" cy="3133249"/>
          </a:xfrm>
          <a:prstGeom prst="roundRect">
            <a:avLst>
              <a:gd name="adj" fmla="val 26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8" name="Text 5"/>
          <p:cNvSpPr/>
          <p:nvPr/>
        </p:nvSpPr>
        <p:spPr>
          <a:xfrm>
            <a:off x="10368082" y="2712839"/>
            <a:ext cx="3180040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Inalámbricas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8082" y="3164681"/>
            <a:ext cx="3348752" cy="1610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Permiten la comunicación sin cables físicos, utilizando ondas de radio y tecnologías como Wi-Fi y Bluetooth, ofreciendo flexibilidad y movilidad.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1131" y="5838468"/>
            <a:ext cx="7734538" cy="1513880"/>
          </a:xfrm>
          <a:prstGeom prst="roundRect">
            <a:avLst>
              <a:gd name="adj" fmla="val 55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s-EC"/>
          </a:p>
        </p:txBody>
      </p:sp>
      <p:sp>
        <p:nvSpPr>
          <p:cNvPr id="11" name="Text 8"/>
          <p:cNvSpPr/>
          <p:nvPr/>
        </p:nvSpPr>
        <p:spPr>
          <a:xfrm>
            <a:off x="6400086" y="6047422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Celulares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00086" y="6499265"/>
            <a:ext cx="7316629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Utilizan torres de telefonía móvil para proporcionar cobertura inalámbrica en un área más amplia, permitiendo la comunicación en diferentes ubicaciones.</a:t>
            </a:r>
            <a:endParaRPr lang="en-US" sz="15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ED6820-A447-45A7-84D1-8F23F37B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345" y="7804190"/>
            <a:ext cx="1829055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502" y="552569"/>
            <a:ext cx="7899797" cy="1169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Tendencias e Innovaciones en Redes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502" y="1988582"/>
            <a:ext cx="888802" cy="14220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3884" y="2166342"/>
            <a:ext cx="233898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5G y Más Allá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63884" y="2565321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celulares de próxima generación prometen velocidades aún más rápidas y menor latencia, permitiendo nuevas aplicaciones y servicios.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02" y="3410664"/>
            <a:ext cx="888802" cy="14220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63884" y="3588425"/>
            <a:ext cx="34241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Computación en el Borde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263884" y="3987403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Procesar datos más cerca del borde de la red, reduciendo la latencia y mejorando la capacidad de respuesta en tiempo real.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02" y="4832747"/>
            <a:ext cx="888802" cy="1422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63884" y="5010507"/>
            <a:ext cx="496312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Definidas por Software (SDN)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263884" y="5409486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 centralizado de la infraestructura de red, permitiendo mayor flexibilidad y automatización.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502" y="6254829"/>
            <a:ext cx="888802" cy="14220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63884" y="6432590"/>
            <a:ext cx="3717846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Internet de las Cosas (IoT)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263884" y="6831568"/>
            <a:ext cx="6744414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Conectar miles de millones de dispositivos a Internet, abriendo nuevas posibilidades para la automatización, la recopilación de datos y el control remoto.</a:t>
            </a:r>
            <a:endParaRPr lang="en-US" sz="16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80D88FF-6562-4D71-B661-C9D5A3896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6343" y="7751388"/>
            <a:ext cx="1829055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9585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5495" y="297894"/>
            <a:ext cx="61368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Conceptos Fundamentales de Redes</a:t>
            </a:r>
            <a:endParaRPr lang="en-US" sz="1100" dirty="0"/>
          </a:p>
        </p:txBody>
      </p:sp>
      <p:sp>
        <p:nvSpPr>
          <p:cNvPr id="4" name="Shape 1"/>
          <p:cNvSpPr/>
          <p:nvPr/>
        </p:nvSpPr>
        <p:spPr>
          <a:xfrm>
            <a:off x="5865495" y="816531"/>
            <a:ext cx="8385810" cy="1635443"/>
          </a:xfrm>
          <a:prstGeom prst="roundRect">
            <a:avLst>
              <a:gd name="adj" fmla="val 27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C" sz="1100"/>
          </a:p>
        </p:txBody>
      </p:sp>
      <p:sp>
        <p:nvSpPr>
          <p:cNvPr id="5" name="Shape 2"/>
          <p:cNvSpPr/>
          <p:nvPr/>
        </p:nvSpPr>
        <p:spPr>
          <a:xfrm>
            <a:off x="5873115" y="824151"/>
            <a:ext cx="8370570" cy="3183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6" name="Text 3"/>
          <p:cNvSpPr/>
          <p:nvPr/>
        </p:nvSpPr>
        <p:spPr>
          <a:xfrm>
            <a:off x="5981343" y="896660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Direcciones IP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0170438" y="896660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Direcciones únicas que identifican a los dispositivos en una red.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873115" y="1142524"/>
            <a:ext cx="8370570" cy="318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9" name="Text 6"/>
          <p:cNvSpPr/>
          <p:nvPr/>
        </p:nvSpPr>
        <p:spPr>
          <a:xfrm>
            <a:off x="5981343" y="1215033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Subredes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9795034" y="1199815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Divisiones de una red que permiten un enrutamiento y gestión eficientes.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873115" y="1460897"/>
            <a:ext cx="8370570" cy="491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12" name="Text 9"/>
          <p:cNvSpPr/>
          <p:nvPr/>
        </p:nvSpPr>
        <p:spPr>
          <a:xfrm>
            <a:off x="5981343" y="1533406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Enrutadores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170438" y="1533406"/>
            <a:ext cx="396501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Dispositivos que conectan diferentes redes y reenvían paquetes de datos según su destino.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873115" y="1952625"/>
            <a:ext cx="8370570" cy="491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C" sz="1100"/>
          </a:p>
        </p:txBody>
      </p:sp>
      <p:sp>
        <p:nvSpPr>
          <p:cNvPr id="15" name="Text 12"/>
          <p:cNvSpPr/>
          <p:nvPr/>
        </p:nvSpPr>
        <p:spPr>
          <a:xfrm>
            <a:off x="5981343" y="2025134"/>
            <a:ext cx="396501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Conmutadores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10170438" y="2025134"/>
            <a:ext cx="396501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Dispositivos que conectan dispositivos dentro de una red local, permitiendo una comunicación eficiente entre ellos.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865495" y="2614374"/>
            <a:ext cx="5160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</a:t>
            </a:r>
            <a:r>
              <a:rPr lang="en-US" sz="11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Sistemas</a:t>
            </a: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Distribuidos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865495" y="3133011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y los </a:t>
            </a:r>
            <a:r>
              <a:rPr lang="en-US" sz="11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 son cruciales para la tecnología moderna. Exploraremos estos conceptos y su impacto.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865495" y="3468767"/>
            <a:ext cx="41920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y Comunicaciones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865495" y="3987403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cómo se conectan y comunican los diferentes componentes de los </a:t>
            </a:r>
            <a:r>
              <a:rPr lang="en-US" sz="11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distribuidos.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865495" y="4323159"/>
            <a:ext cx="48265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Protocolos de Comunicación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865495" y="4841796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Exploraremos los principales protocolos, entendiendo cómo permiten la interoperabilidad.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5865495" y="5177552"/>
            <a:ext cx="30590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Topologías de Red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5865495" y="5696188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las diferentes topologías y cómo afectan el rendimiento y la confiabilidad.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5865495" y="6031944"/>
            <a:ext cx="29983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Redes Avanzadas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5865495" y="6550581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Exploraremos las tecnologías de redes de banda ancha e inalámbricas, y su impacto.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5865495" y="6886337"/>
            <a:ext cx="39295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Fundamentos de Redes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865495" y="7404973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Revisaremos conceptos clave como direccionamiento IP, enrutamiento y seguridad.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5865495" y="7740729"/>
            <a:ext cx="45887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Tendencias e Innovaciones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5486400" y="8599884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Analizaremos cómo tecnologías emergentes están transformando las redes.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865495" y="859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</a:t>
            </a:r>
            <a:endParaRPr lang="en-US" sz="2200" dirty="0"/>
          </a:p>
        </p:txBody>
      </p:sp>
      <p:sp>
        <p:nvSpPr>
          <p:cNvPr id="32" name="Text 29"/>
          <p:cNvSpPr/>
          <p:nvPr/>
        </p:nvSpPr>
        <p:spPr>
          <a:xfrm>
            <a:off x="5865495" y="9113758"/>
            <a:ext cx="83858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Resumiremos los conceptos clave y el impacto de las redes y </a:t>
            </a:r>
            <a:r>
              <a:rPr lang="en-US" sz="8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sistemas</a:t>
            </a: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distribuidos.</a:t>
            </a:r>
            <a:endParaRPr lang="en-US" sz="85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3E6A98F-70EE-4B3B-ACA9-DC4AFD085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345" y="7754455"/>
            <a:ext cx="1829055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393" y="533638"/>
            <a:ext cx="7759779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Conclusión y Puntos Clave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3" y="1445419"/>
            <a:ext cx="475893" cy="475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6393" y="2111693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Conectividad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66393" y="2539008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desempeñan un papel vital en la conexión de dispositivos, personas y empresas, permitiendo la comunicación y la colaboración.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" y="3719274"/>
            <a:ext cx="475893" cy="475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6393" y="4385548"/>
            <a:ext cx="324659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Intercambio de Datos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6393" y="4812863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redes permiten el intercambio eficiente de datos y la asignación de recursos en ubicaciones geográficamente dispersas.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93" y="5993130"/>
            <a:ext cx="475893" cy="475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6393" y="6659404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Innovación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66393" y="7086719"/>
            <a:ext cx="7811214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Las tecnologías emergentes como 5G, computación en el borde y SDN están dando forma al futuro de las redes.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29CB2C-EA2F-4EE3-8E79-6C796756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684" y="128558"/>
            <a:ext cx="5430889" cy="77179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EC5125-3272-42A8-A60A-552BAD4F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07" y="128558"/>
            <a:ext cx="5430889" cy="77179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AAEFA7-A07A-4275-934C-BFA3EDA00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573" y="7772336"/>
            <a:ext cx="164805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761</Words>
  <Application>Microsoft Office PowerPoint</Application>
  <PresentationFormat>Personalizado</PresentationFormat>
  <Paragraphs>100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DM Sans</vt:lpstr>
      <vt:lpstr>Aptos</vt:lpstr>
      <vt:lpstr>Calibri</vt:lpstr>
      <vt:lpstr>Arial</vt:lpstr>
      <vt:lpstr>Dela Gothic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Jeniffer</cp:lastModifiedBy>
  <cp:revision>9</cp:revision>
  <dcterms:created xsi:type="dcterms:W3CDTF">2024-09-11T02:51:11Z</dcterms:created>
  <dcterms:modified xsi:type="dcterms:W3CDTF">2024-09-13T02:36:27Z</dcterms:modified>
</cp:coreProperties>
</file>